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3" r:id="rId24"/>
    <p:sldId id="295"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073"/>
    <a:srgbClr val="182C4E"/>
    <a:srgbClr val="000000"/>
    <a:srgbClr val="BC8D00"/>
    <a:srgbClr val="0C242A"/>
    <a:srgbClr val="08171B"/>
    <a:srgbClr val="061013"/>
    <a:srgbClr val="081D1B"/>
    <a:srgbClr val="0B1F1D"/>
    <a:srgbClr val="021D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31" autoAdjust="0"/>
    <p:restoredTop sz="76990"/>
  </p:normalViewPr>
  <p:slideViewPr>
    <p:cSldViewPr snapToGrid="0">
      <p:cViewPr>
        <p:scale>
          <a:sx n="171" d="100"/>
          <a:sy n="171" d="100"/>
        </p:scale>
        <p:origin x="3128" y="216"/>
      </p:cViewPr>
      <p:guideLst/>
    </p:cSldViewPr>
  </p:slideViewPr>
  <p:notesTextViewPr>
    <p:cViewPr>
      <p:scale>
        <a:sx n="170" d="100"/>
        <a:sy n="170" d="100"/>
      </p:scale>
      <p:origin x="0" y="-2192"/>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r>
            <a:rPr lang="en-US" dirty="0"/>
            <a:t>Our unsupervised system performs better than any other unsupervised algorithm in all datasets</a:t>
          </a:r>
          <a:endParaRPr lang="en-GR"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r>
            <a:rPr lang="en-US" dirty="0"/>
            <a:t>The performance of our system is more stable on the four datasets</a:t>
          </a:r>
          <a:endParaRPr lang="en-GR"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r>
            <a:rPr lang="en-US" dirty="0"/>
            <a:t>The comparison with semi-supervised systems shows that our system always performs better than the most frequent sense heuristic when we use information from sense-labeled corpora</a:t>
          </a:r>
          <a:endParaRPr lang="en-GR"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r>
            <a:rPr lang="en-US"/>
            <a:t>The performance of our system is close to the results obtained with Babelfy on S13 and substantially higher on KORE50</a:t>
          </a:r>
          <a:endParaRPr lang="en-GR"/>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r>
            <a:rPr lang="en-US" dirty="0"/>
            <a:t>It is also difficult to exploit distributional information on this data set because the sentences are short and, in many cases, cryptic. </a:t>
          </a:r>
          <a:endParaRPr lang="en-GR"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12331B1B-F89A-E44A-89A1-648DE8EC5697}" type="presOf" srcId="{E5C8B0E4-5CAD-1743-9198-DF58666051A2}" destId="{279CEBA3-AFD6-5A42-9FB5-7B68A448901C}" srcOrd="0" destOrd="1" presId="urn:microsoft.com/office/officeart/2005/8/layout/list1"/>
    <dgm:cxn modelId="{8E68A634-98E8-3948-B307-95659662FC5B}" type="presOf" srcId="{FC849399-1C56-184D-95DA-B39954D8D949}" destId="{279CEBA3-AFD6-5A42-9FB5-7B68A448901C}" srcOrd="0" destOrd="2"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1"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1"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1"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2"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355193"/>
          <a:ext cx="1051560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Our unsupervised system performs better than any other unsupervised algorithm in all datasets</a:t>
          </a:r>
          <a:endParaRPr lang="en-GR" sz="1800" kern="1200" dirty="0"/>
        </a:p>
        <a:p>
          <a:pPr marL="171450" lvl="1" indent="-171450" algn="l" defTabSz="800100">
            <a:lnSpc>
              <a:spcPct val="90000"/>
            </a:lnSpc>
            <a:spcBef>
              <a:spcPct val="0"/>
            </a:spcBef>
            <a:spcAft>
              <a:spcPct val="15000"/>
            </a:spcAft>
            <a:buChar char="•"/>
          </a:pPr>
          <a:r>
            <a:rPr lang="en-US" sz="1800" kern="1200" dirty="0"/>
            <a:t>The performance of our system is more stable on the four datasets</a:t>
          </a:r>
          <a:endParaRPr lang="en-GR" sz="1800" kern="1200" dirty="0"/>
        </a:p>
        <a:p>
          <a:pPr marL="171450" lvl="1" indent="-171450" algn="l" defTabSz="800100">
            <a:lnSpc>
              <a:spcPct val="90000"/>
            </a:lnSpc>
            <a:spcBef>
              <a:spcPct val="0"/>
            </a:spcBef>
            <a:spcAft>
              <a:spcPct val="15000"/>
            </a:spcAft>
            <a:buChar char="•"/>
          </a:pPr>
          <a:r>
            <a:rPr lang="en-US" sz="1800" kern="1200" dirty="0"/>
            <a:t>The comparison with semi-supervised systems shows that our system always performs better than the most frequent sense heuristic when we use information from sense-labeled corpora</a:t>
          </a:r>
          <a:endParaRPr lang="en-GR" sz="1800" kern="1200" dirty="0"/>
        </a:p>
      </dsp:txBody>
      <dsp:txXfrm>
        <a:off x="0" y="355193"/>
        <a:ext cx="10515600" cy="2041200"/>
      </dsp:txXfrm>
    </dsp:sp>
    <dsp:sp modelId="{4443D7BC-B182-834D-A588-F03AAF3D9539}">
      <dsp:nvSpPr>
        <dsp:cNvPr id="0" name=""/>
        <dsp:cNvSpPr/>
      </dsp:nvSpPr>
      <dsp:spPr>
        <a:xfrm>
          <a:off x="525780" y="8951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51719" y="115452"/>
        <a:ext cx="7309042" cy="479482"/>
      </dsp:txXfrm>
    </dsp:sp>
    <dsp:sp modelId="{7AE2683C-5940-8F49-96FE-34B4F9ED052C}">
      <dsp:nvSpPr>
        <dsp:cNvPr id="0" name=""/>
        <dsp:cNvSpPr/>
      </dsp:nvSpPr>
      <dsp:spPr>
        <a:xfrm>
          <a:off x="0" y="2759274"/>
          <a:ext cx="10515600" cy="1502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performance of our system is close to the results obtained with Babelfy on S13 and substantially higher on KORE50</a:t>
          </a:r>
          <a:endParaRPr lang="en-GR" sz="1800" kern="1200"/>
        </a:p>
        <a:p>
          <a:pPr marL="171450" lvl="1" indent="-171450" algn="l" defTabSz="800100">
            <a:lnSpc>
              <a:spcPct val="90000"/>
            </a:lnSpc>
            <a:spcBef>
              <a:spcPct val="0"/>
            </a:spcBef>
            <a:spcAft>
              <a:spcPct val="15000"/>
            </a:spcAft>
            <a:buChar char="•"/>
          </a:pPr>
          <a:r>
            <a:rPr lang="en-US" sz="1800" kern="1200" dirty="0"/>
            <a:t>It is also difficult to exploit distributional information on this data set because the sentences are short and, in many cases, cryptic. </a:t>
          </a:r>
          <a:endParaRPr lang="en-GR" sz="1800" kern="1200" dirty="0"/>
        </a:p>
      </dsp:txBody>
      <dsp:txXfrm>
        <a:off x="0" y="2759274"/>
        <a:ext cx="10515600" cy="1502550"/>
      </dsp:txXfrm>
    </dsp:sp>
    <dsp:sp modelId="{36FB3ABF-EFD2-7241-8728-CA42F826140F}">
      <dsp:nvSpPr>
        <dsp:cNvPr id="0" name=""/>
        <dsp:cNvSpPr/>
      </dsp:nvSpPr>
      <dsp:spPr>
        <a:xfrm>
          <a:off x="525780" y="249359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51719" y="2519532"/>
        <a:ext cx="73090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5/2/21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5/2/21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endParaRPr lang="el-GR"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στο 1,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Ο πίνακας ομοιότητας εννοιών χρησιμοποιείται  για την εξαγωγή του πίνακα μερικής απόδοσης (</a:t>
            </a:r>
            <a:r>
              <a:rPr lang="el-GR" sz="1200" b="0" i="0" u="none" strike="noStrike" kern="1200" dirty="0" err="1">
                <a:solidFill>
                  <a:schemeClr val="tx1"/>
                </a:solidFill>
                <a:effectLst/>
                <a:latin typeface="+mn-lt"/>
                <a:ea typeface="+mn-ea"/>
                <a:cs typeface="+mn-cs"/>
              </a:rPr>
              <a:t>υποπίνακα</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Zij </a:t>
            </a:r>
            <a:r>
              <a:rPr lang="el-GR" sz="1200" b="0" i="0" u="none" strike="noStrike" kern="1200" dirty="0">
                <a:solidFill>
                  <a:schemeClr val="tx1"/>
                </a:solidFill>
                <a:effectLst/>
                <a:latin typeface="+mn-lt"/>
                <a:ea typeface="+mn-ea"/>
                <a:cs typeface="+mn-cs"/>
              </a:rPr>
              <a:t>για τα παιχνίδια που παίζονται μεταξύ δύο παικτών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j.</a:t>
            </a:r>
            <a:endParaRPr lang="en-GB"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H </a:t>
            </a:r>
            <a:r>
              <a:rPr lang="el-GR" sz="1200" b="0" i="0" u="none" strike="noStrike" kern="1200" dirty="0">
                <a:solidFill>
                  <a:schemeClr val="tx1"/>
                </a:solidFill>
                <a:effectLst/>
                <a:latin typeface="+mn-lt"/>
                <a:ea typeface="+mn-ea"/>
                <a:cs typeface="+mn-cs"/>
              </a:rPr>
              <a:t>διαδικασία γίνεται εξάγοντας από το </a:t>
            </a:r>
            <a:r>
              <a:rPr lang="en-GB" sz="1200" b="0" i="0" u="none" strike="noStrike" kern="1200" dirty="0">
                <a:solidFill>
                  <a:schemeClr val="tx1"/>
                </a:solidFill>
                <a:effectLst/>
                <a:latin typeface="+mn-lt"/>
                <a:ea typeface="+mn-ea"/>
                <a:cs typeface="+mn-cs"/>
              </a:rPr>
              <a:t>Z </a:t>
            </a:r>
            <a:r>
              <a:rPr lang="el-GR" sz="1200" b="0" i="0" u="none" strike="noStrike" kern="1200" dirty="0">
                <a:solidFill>
                  <a:schemeClr val="tx1"/>
                </a:solidFill>
                <a:effectLst/>
                <a:latin typeface="+mn-lt"/>
                <a:ea typeface="+mn-ea"/>
                <a:cs typeface="+mn-cs"/>
              </a:rPr>
              <a:t>τις καταχωρήσεις σε σχέση με τους δείκτες των εννοιών που σχετίζονται με τις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r>
              <a:rPr lang="el-GR" sz="1200" b="0" i="0" u="none" strike="noStrike" kern="1200" dirty="0">
                <a:solidFill>
                  <a:schemeClr val="tx1"/>
                </a:solidFill>
                <a:effectLst/>
                <a:latin typeface="+mn-lt"/>
                <a:ea typeface="+mn-ea"/>
                <a:cs typeface="+mn-cs"/>
              </a:rPr>
              <a:t>των εννοιών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Παράγεται ένας </a:t>
            </a:r>
            <a:r>
              <a:rPr lang="el-GR" sz="1200" b="0" i="0" u="none" strike="noStrike" kern="1200" dirty="0" err="1">
                <a:solidFill>
                  <a:schemeClr val="tx1"/>
                </a:solidFill>
                <a:effectLst/>
                <a:latin typeface="+mn-lt"/>
                <a:ea typeface="+mn-ea"/>
                <a:cs typeface="+mn-cs"/>
              </a:rPr>
              <a:t>πίνακςα</a:t>
            </a:r>
            <a:r>
              <a:rPr lang="el-GR" sz="1200" b="0" i="0" u="none" strike="noStrike" kern="1200" dirty="0">
                <a:solidFill>
                  <a:schemeClr val="tx1"/>
                </a:solidFill>
                <a:effectLst/>
                <a:latin typeface="+mn-lt"/>
                <a:ea typeface="+mn-ea"/>
                <a:cs typeface="+mn-cs"/>
              </a:rPr>
              <a:t> αποδόσεων </a:t>
            </a:r>
            <a:r>
              <a:rPr lang="en-GB" sz="1200" b="0" i="0" u="none" strike="noStrike" kern="1200" dirty="0">
                <a:solidFill>
                  <a:schemeClr val="tx1"/>
                </a:solidFill>
                <a:effectLst/>
                <a:latin typeface="+mn-lt"/>
                <a:ea typeface="+mn-ea"/>
                <a:cs typeface="+mn-cs"/>
              </a:rPr>
              <a:t>mi ×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όπου 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οι αριθμοί των εννοιών στα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αντίστοιχα.</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έχει τις εξής διαστάσεις: σύνολο εννοιών της λέξης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επι</a:t>
            </a:r>
            <a:r>
              <a:rPr lang="el-GR" sz="1200" b="0" i="0" u="none" strike="noStrike" kern="1200" dirty="0">
                <a:solidFill>
                  <a:schemeClr val="tx1"/>
                </a:solidFill>
                <a:effectLst/>
                <a:latin typeface="+mn-lt"/>
                <a:ea typeface="+mn-ea"/>
                <a:cs typeface="+mn-cs"/>
              </a:rPr>
              <a:t> το σύνολο των εννοιών της λέξης </a:t>
            </a:r>
            <a:r>
              <a:rPr lang="en-GB" sz="1200" b="0" i="0" u="none" strike="noStrike" kern="1200" dirty="0">
                <a:solidFill>
                  <a:schemeClr val="tx1"/>
                </a:solidFill>
                <a:effectLst/>
                <a:latin typeface="+mn-lt"/>
                <a:ea typeface="+mn-ea"/>
                <a:cs typeface="+mn-cs"/>
              </a:rPr>
              <a:t>j. </a:t>
            </a:r>
            <a:endParaRPr lang="en-GB" dirty="0">
              <a:effectLst/>
            </a:endParaRPr>
          </a:p>
          <a:p>
            <a:pPr rtl="0"/>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Mk | </a:t>
            </a:r>
            <a:r>
              <a:rPr lang="el-GR" sz="1200" b="0" i="0" u="none" strike="noStrike" kern="1200" dirty="0">
                <a:solidFill>
                  <a:schemeClr val="tx1"/>
                </a:solidFill>
                <a:effectLst/>
                <a:latin typeface="+mn-lt"/>
                <a:ea typeface="+mn-ea"/>
                <a:cs typeface="+mn-cs"/>
              </a:rPr>
              <a:t>είναι το σύνολο όλων των εννοιών μιας λέξης κ [</a:t>
            </a:r>
            <a:r>
              <a:rPr lang="el-GR" sz="1200" b="0" i="0" u="none" strike="noStrike" kern="1200" dirty="0" err="1">
                <a:solidFill>
                  <a:schemeClr val="tx1"/>
                </a:solidFill>
                <a:effectLst/>
                <a:latin typeface="+mn-lt"/>
                <a:ea typeface="+mn-ea"/>
                <a:cs typeface="+mn-cs"/>
              </a:rPr>
              <a:t>πληθικός</a:t>
            </a:r>
            <a:r>
              <a:rPr lang="el-GR" sz="1200" b="0" i="0" u="none" strike="noStrike" kern="1200" dirty="0">
                <a:solidFill>
                  <a:schemeClr val="tx1"/>
                </a:solidFill>
                <a:effectLst/>
                <a:latin typeface="+mn-lt"/>
                <a:ea typeface="+mn-ea"/>
                <a:cs typeface="+mn-cs"/>
              </a:rPr>
              <a:t> αριθμός]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υπολογισμός των σημασιολογικών μέτρων ομοιότητας των εννοιών διεξάγεται χρησιμοποιώντας σχέσεις ομοιότητας, όπως η σχέση “είναι”</a:t>
            </a:r>
            <a:endParaRPr lang="el-GR" dirty="0">
              <a:effectLst/>
            </a:endParaRPr>
          </a:p>
          <a:p>
            <a:pPr rtl="0"/>
            <a:endParaRPr lang="el-GR" sz="1200" b="0" i="0" u="none" strike="noStrike" kern="1200">
              <a:solidFill>
                <a:schemeClr val="tx1"/>
              </a:solidFill>
              <a:effectLst/>
              <a:latin typeface="+mn-lt"/>
              <a:ea typeface="+mn-ea"/>
              <a:cs typeface="+mn-cs"/>
            </a:endParaRPr>
          </a:p>
          <a:p>
            <a:pPr rtl="0"/>
            <a:r>
              <a:rPr lang="el-GR" sz="1200" b="0" i="0" u="none" strike="noStrike" kern="1200">
                <a:solidFill>
                  <a:schemeClr val="tx1"/>
                </a:solidFill>
                <a:effectLst/>
                <a:latin typeface="+mn-lt"/>
                <a:ea typeface="+mn-ea"/>
                <a:cs typeface="+mn-cs"/>
              </a:rPr>
              <a:t>Τα </a:t>
            </a:r>
            <a:r>
              <a:rPr lang="el-GR" sz="1200" b="0" i="0" u="none" strike="noStrike" kern="1200" dirty="0">
                <a:solidFill>
                  <a:schemeClr val="tx1"/>
                </a:solidFill>
                <a:effectLst/>
                <a:latin typeface="+mn-lt"/>
                <a:ea typeface="+mn-ea"/>
                <a:cs typeface="+mn-cs"/>
              </a:rPr>
              <a:t>σημασιολογικά μέτρα ομοιότητας που χρησιμοποιήσαμε είναι 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Υπολογίζουν την ομοιότητα μεταξύ των δύο εννοιών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σύμφωνα με το βάθος των δύο εννοιών στη λεξική βάση δεδομένων και αυτόν που είναι ο πιο συγκεκριμένος πρόγονος κόμβος (</a:t>
            </a:r>
            <a:r>
              <a:rPr lang="en-GB" sz="1200" b="0" i="0" u="none" strike="noStrike" kern="1200" dirty="0" err="1">
                <a:solidFill>
                  <a:schemeClr val="tx1"/>
                </a:solidFill>
                <a:effectLst/>
                <a:latin typeface="+mn-lt"/>
                <a:ea typeface="+mn-ea"/>
                <a:cs typeface="+mn-cs"/>
              </a:rPr>
              <a:t>msa</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των δύο εννοιών.</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λαμβάνει υπόψη μόνο το μήκος διαδρομής μεταξύ δύο εννοιών 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συνδυάζει στατιστικά στοιχεία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δομικές ιδιότητες μιας βάσης γνώσεων</a:t>
            </a:r>
            <a:endParaRPr lang="el-GR" dirty="0">
              <a:effectLst/>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IC </a:t>
            </a:r>
            <a:r>
              <a:rPr lang="el-GR" sz="1200" b="0" i="0" u="none" strike="noStrike" kern="1200" dirty="0">
                <a:solidFill>
                  <a:schemeClr val="tx1"/>
                </a:solidFill>
                <a:effectLst/>
                <a:latin typeface="+mn-lt"/>
                <a:ea typeface="+mn-ea"/>
                <a:cs typeface="+mn-cs"/>
              </a:rPr>
              <a:t>είναι η πληροφορία ενός περιεχομένου μιας ευρύτερης έννοιας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που προέρχεται από ένα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πρόκειται για εναλλακτική έκφραση πιθανότητας εμφάνισης, που δηλώνει το βαθμό έκπληξης σχετικά με την πραγματοποίηση ενός γεγονότος/εμφάνιση λέξης.</a:t>
            </a:r>
            <a:endParaRPr lang="el-GR" dirty="0">
              <a:effectLst/>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 + Theatina</a:t>
            </a:r>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επόμενο χρονικό βήμα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μεγέθη, ισχυροποιώντας τη σταθερότητα του τελικού </a:t>
            </a:r>
            <a:r>
              <a:rPr lang="el-GR" sz="1000" dirty="0" err="1">
                <a:latin typeface="Arial" panose="020B0604020202020204" pitchFamily="34" charset="0"/>
                <a:cs typeface="Arial" panose="020B0604020202020204" pitchFamily="34" charset="0"/>
              </a:rPr>
              <a:t>αποτελέ</a:t>
            </a:r>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Julie</a:t>
            </a:r>
          </a:p>
          <a:p>
            <a:endParaRPr lang="en-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το </a:t>
            </a:r>
            <a:r>
              <a:rPr lang="en-GB" sz="1200" b="0" i="0" u="none" strike="noStrike" kern="1200" dirty="0">
                <a:solidFill>
                  <a:schemeClr val="tx1"/>
                </a:solidFill>
                <a:effectLst/>
                <a:latin typeface="+mn-lt"/>
                <a:ea typeface="+mn-ea"/>
                <a:cs typeface="+mn-cs"/>
              </a:rPr>
              <a:t>bank.</a:t>
            </a:r>
            <a:r>
              <a:rPr lang="en-GB" sz="1200" b="1" i="0" u="none" strike="noStrike" kern="1200" dirty="0">
                <a:solidFill>
                  <a:schemeClr val="tx1"/>
                </a:solidFill>
                <a:effectLst/>
                <a:latin typeface="+mn-lt"/>
                <a:ea typeface="+mn-ea"/>
                <a:cs typeface="+mn-cs"/>
              </a:rPr>
              <a:t> </a:t>
            </a: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Much, t</a:t>
            </a:r>
            <a:r>
              <a:rPr lang="en-GR" dirty="0"/>
              <a:t>alking, got, hungry, toast, need</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Much, t</a:t>
            </a:r>
            <a:r>
              <a:rPr lang="en-GR" dirty="0"/>
              <a:t>alking, got, hungry, toast, need</a:t>
            </a:r>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τεχνικές όπως αυτή της </a:t>
            </a:r>
            <a:r>
              <a:rPr lang="el-GR" sz="1200" b="0" i="0" u="none" strike="noStrike" kern="1200" dirty="0" err="1">
                <a:solidFill>
                  <a:schemeClr val="tx1"/>
                </a:solidFill>
                <a:effectLst/>
                <a:latin typeface="+mn-lt"/>
                <a:ea typeface="+mn-ea"/>
                <a:cs typeface="+mn-cs"/>
              </a:rPr>
              <a:t>ευρετικής</a:t>
            </a:r>
            <a:r>
              <a:rPr lang="el-GR" sz="1200" b="0" i="0" u="none" strike="noStrike" kern="1200" dirty="0">
                <a:solidFill>
                  <a:schemeClr val="tx1"/>
                </a:solidFill>
                <a:effectLst/>
                <a:latin typeface="+mn-lt"/>
                <a:ea typeface="+mn-ea"/>
                <a:cs typeface="+mn-cs"/>
              </a:rPr>
              <a:t> και από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b="0" i="0" u="none" strike="noStrike" kern="1200" dirty="0">
                <a:solidFill>
                  <a:schemeClr val="tx1"/>
                </a:solidFill>
                <a:effectLst/>
                <a:latin typeface="+mn-lt"/>
                <a:ea typeface="+mn-ea"/>
                <a:cs typeface="+mn-cs"/>
              </a:rPr>
              <a:t>Nash Equilibrium </a:t>
            </a:r>
            <a:r>
              <a:rPr lang="el-GR" sz="1200" b="0" i="0" u="none" strike="noStrike"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οπότε και η λύση του προβλήματος επιτυγχάνεται (Θεώρημα </a:t>
            </a:r>
            <a:r>
              <a:rPr lang="en-GB" sz="1200" b="0" i="0" u="none" strike="noStrike" kern="1200" dirty="0">
                <a:solidFill>
                  <a:schemeClr val="tx1"/>
                </a:solidFill>
                <a:effectLst/>
                <a:latin typeface="+mn-lt"/>
                <a:ea typeface="+mn-ea"/>
                <a:cs typeface="+mn-cs"/>
              </a:rPr>
              <a:t>Nash, 1951).</a:t>
            </a:r>
            <a:endParaRPr lang="en-GB"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Μάλιστα, μας δίνει τη δυνατότητα όχι μόνο να εκμεταλλευτούμε τις πληροφορίες με βάση τα </a:t>
            </a:r>
            <a:r>
              <a:rPr lang="el-GR" sz="1200" b="0" i="0" u="none" strike="noStrike" kern="1200" dirty="0" err="1">
                <a:solidFill>
                  <a:schemeClr val="tx1"/>
                </a:solidFill>
                <a:effectLst/>
                <a:latin typeface="+mn-lt"/>
                <a:ea typeface="+mn-ea"/>
                <a:cs typeface="+mn-cs"/>
              </a:rPr>
              <a:t>συμφραζόμενα</a:t>
            </a:r>
            <a:r>
              <a:rPr lang="el-GR" sz="1200" b="0" i="0" u="none" strike="noStrike" kern="1200" dirty="0">
                <a:solidFill>
                  <a:schemeClr val="tx1"/>
                </a:solidFill>
                <a:effectLst/>
                <a:latin typeface="+mn-lt"/>
                <a:ea typeface="+mn-ea"/>
                <a:cs typeface="+mn-cs"/>
              </a:rPr>
              <a:t> μιας λέξης, αλλά και να βρούμε την καταλληλότερη αίσθηση για τη λέξη-στόχο συνδέοντάς την με τις λέξεις στο πλαίσιο της (περικείμενο).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Μέσω του θεωρητικού πλαισίου του παιχνιδιού είμαστε σε θέση να μετατρέψουμε το πρόβλημα της ΑΑΛ ως ένα πρόβλημα (-κατάσταση) βελτιστοποίησης, εκμεταλλευόμενοι τις πληροφορίες του περικειμένου με έναν δυναμικό τρόπο.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Χρησιμοποιεί μια πολύπλευρη μέθοδο/προσέγγιση καθώς μπορεί να προσαρμοστεί σε διαφορετικά σενάρια και λειτουργίες. Συγκεκριμένα οι προσέγγιση των συγγραφέων εδώ προσαρμόζεται και σε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μοντέλο μάθησης, αλλά και σε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Για τα τελευταία προτείνεται μια νέα μέθοδος η οποία μπορεί να εκμεταλλευτεί και </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από </a:t>
            </a:r>
            <a:r>
              <a:rPr lang="en-GB" sz="1200" b="0" i="0" u="none" strike="noStrike" kern="1200" dirty="0">
                <a:solidFill>
                  <a:schemeClr val="tx1"/>
                </a:solidFill>
                <a:effectLst/>
                <a:latin typeface="+mn-lt"/>
                <a:ea typeface="+mn-ea"/>
                <a:cs typeface="+mn-cs"/>
              </a:rPr>
              <a:t>corpora </a:t>
            </a:r>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855799"/>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p>
              <a:p>
                <a:pPr marL="457200" lvl="1" indent="0" fontAlgn="base">
                  <a:lnSpc>
                    <a:spcPct val="100000"/>
                  </a:lnSpc>
                  <a:buNone/>
                </a:pPr>
                <a:endParaRPr lang="en-GB" sz="8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𝑢</m:t>
                            </m:r>
                          </m:sub>
                        </m:sSub>
                      </m:e>
                    </m:d>
                  </m:oMath>
                </a14:m>
                <a:r>
                  <a:rPr lang="en-GB" sz="1800" dirty="0"/>
                  <a:t> , where </a:t>
                </a:r>
                <a14:m>
                  <m:oMath xmlns:m="http://schemas.openxmlformats.org/officeDocument/2006/math">
                    <m:r>
                      <a:rPr lang="en-US" sz="1800" i="1">
                        <a:latin typeface="Cambria Math" panose="02040503050406030204" pitchFamily="18" charset="0"/>
                      </a:rPr>
                      <m:t>𝑢</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800" dirty="0"/>
              </a:p>
              <a:p>
                <a:pPr fontAlgn="base">
                  <a:lnSpc>
                    <a:spcPct val="100000"/>
                  </a:lnSpc>
                </a:pPr>
                <a:endParaRPr lang="en-GB" sz="8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600" i="1" smtClean="0">
                            <a:solidFill>
                              <a:srgbClr val="000000"/>
                            </a:solidFill>
                            <a:latin typeface="Cambria Math" panose="02040503050406030204" pitchFamily="18" charset="0"/>
                          </a:rPr>
                        </m:ctrlPr>
                      </m:sSubPr>
                      <m:e>
                        <m:r>
                          <m:rPr>
                            <m:sty m:val="p"/>
                          </m:rPr>
                          <a:rPr lang="en-US" sz="1600" b="0" i="0" smtClean="0">
                            <a:solidFill>
                              <a:srgbClr val="000000"/>
                            </a:solidFill>
                            <a:latin typeface="Cambria Math" panose="02040503050406030204" pitchFamily="18" charset="0"/>
                          </a:rPr>
                          <m:t>s</m:t>
                        </m:r>
                      </m:e>
                      <m:sub>
                        <m:r>
                          <a:rPr lang="en-US" sz="1600" b="0" i="1" smtClean="0">
                            <a:solidFill>
                              <a:srgbClr val="000000"/>
                            </a:solidFill>
                            <a:latin typeface="Cambria Math" panose="02040503050406030204" pitchFamily="18" charset="0"/>
                          </a:rPr>
                          <m:t>𝑝</m:t>
                        </m:r>
                      </m:sub>
                    </m:sSub>
                    <m:r>
                      <a:rPr lang="en-US" sz="1600" b="0" i="1" smtClean="0">
                        <a:solidFill>
                          <a:srgbClr val="000000"/>
                        </a:solidFill>
                        <a:latin typeface="Cambria Math" panose="02040503050406030204" pitchFamily="18" charset="0"/>
                      </a:rPr>
                      <m:t>=</m:t>
                    </m:r>
                    <m:d>
                      <m:dPr>
                        <m:ctrlPr>
                          <a:rPr lang="en-US" sz="160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1,  </m:t>
                            </m:r>
                          </m:sub>
                        </m:sSub>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2</m:t>
                            </m:r>
                          </m:sub>
                        </m:sSub>
                        <m:r>
                          <a:rPr lang="en-US" sz="1600" b="0" i="1" smtClean="0">
                            <a:solidFill>
                              <a:srgbClr val="000000"/>
                            </a:solidFill>
                            <a:latin typeface="Cambria Math" panose="02040503050406030204" pitchFamily="18" charset="0"/>
                          </a:rPr>
                          <m:t>,  …,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𝑝𝑛</m:t>
                            </m:r>
                          </m:sub>
                        </m:sSub>
                        <m:r>
                          <a:rPr lang="el-GR" sz="1600" b="0" i="1" smtClean="0">
                            <a:solidFill>
                              <a:srgbClr val="000000"/>
                            </a:solidFill>
                            <a:latin typeface="Cambria Math" panose="02040503050406030204" pitchFamily="18" charset="0"/>
                          </a:rPr>
                          <m:t> </m:t>
                        </m:r>
                      </m:e>
                    </m:d>
                    <m:r>
                      <a:rPr lang="en-US" sz="1600" b="0" i="0"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𝑛</m:t>
                    </m:r>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𝐶</m:t>
                    </m:r>
                    <m:r>
                      <a:rPr lang="en-US" sz="1600" b="0" i="1" smtClean="0">
                        <a:solidFill>
                          <a:srgbClr val="000000"/>
                        </a:solidFill>
                        <a:latin typeface="Cambria Math" panose="02040503050406030204" pitchFamily="18" charset="0"/>
                      </a:rPr>
                      <m:t>|</m:t>
                    </m:r>
                  </m:oMath>
                </a14:m>
                <a:endParaRPr lang="en-GB" sz="16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p>
              <a:p>
                <a:pPr lvl="1" fontAlgn="base">
                  <a:lnSpc>
                    <a:spcPct val="100000"/>
                  </a:lnSpc>
                </a:pPr>
                <a:endParaRPr lang="en-GB" sz="800" dirty="0"/>
              </a:p>
              <a:p>
                <a:pPr fontAlgn="base">
                  <a:lnSpc>
                    <a:spcPct val="100000"/>
                  </a:lnSpc>
                </a:pPr>
                <a:endParaRPr lang="en-GB" sz="36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855799"/>
                <a:ext cx="10350190" cy="4639799"/>
              </a:xfrm>
              <a:prstGeom prst="rect">
                <a:avLst/>
              </a:prstGeom>
              <a:blipFill>
                <a:blip r:embed="rId4"/>
                <a:stretch>
                  <a:fillRect l="-490" t="-545" b="-1907"/>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874293"/>
                <a:ext cx="10515600" cy="4682977"/>
              </a:xfrm>
            </p:spPr>
            <p:txBody>
              <a:bodyPr>
                <a:noAutofit/>
              </a:bodyPr>
              <a:lstStyle/>
              <a:p>
                <a:pPr fontAlgn="base"/>
                <a:r>
                  <a:rPr lang="en-GB" sz="2000" b="1" dirty="0"/>
                  <a:t>System</a:t>
                </a:r>
                <a:r>
                  <a:rPr lang="en-GB" sz="2000" dirty="0"/>
                  <a:t> strategy space </a:t>
                </a:r>
                <a14:m>
                  <m:oMath xmlns:m="http://schemas.openxmlformats.org/officeDocument/2006/math">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𝑆</m:t>
                        </m:r>
                      </m:e>
                      <m:sub>
                        <m:r>
                          <m:rPr>
                            <m:sty m:val="p"/>
                          </m:rPr>
                          <a:rPr lang="el-GR" sz="2000" b="0" i="0" smtClean="0">
                            <a:latin typeface="Cambria Math" panose="02040503050406030204" pitchFamily="18" charset="0"/>
                          </a:rPr>
                          <m:t>Ν</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l-GR" sz="2000" b="0" i="1" smtClean="0">
                            <a:latin typeface="Cambria Math" panose="02040503050406030204" pitchFamily="18" charset="0"/>
                            <a:ea typeface="Cambria Math" panose="02040503050406030204" pitchFamily="18" charset="0"/>
                          </a:rPr>
                          <m:t>|</m:t>
                        </m:r>
                      </m:sub>
                    </m:sSub>
                  </m:oMath>
                </a14:m>
                <a:r>
                  <a:rPr lang="el-GR" sz="2000" dirty="0"/>
                  <a:t> </a:t>
                </a:r>
                <a:r>
                  <a:rPr lang="en-US" sz="2000" dirty="0"/>
                  <a:t>initialization</a:t>
                </a:r>
                <a:endParaRPr lang="en-GB" sz="2000" dirty="0"/>
              </a:p>
              <a:p>
                <a:pPr lvl="1" fontAlgn="base"/>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𝑝𝑟</m:t>
                        </m:r>
                      </m:e>
                      <m:sub>
                        <m:r>
                          <a:rPr lang="en-US" sz="1800" b="0" i="1" smtClean="0">
                            <a:latin typeface="Cambria Math" panose="02040503050406030204" pitchFamily="18" charset="0"/>
                          </a:rPr>
                          <m:t>𝑖h</m:t>
                        </m:r>
                      </m:sub>
                    </m:sSub>
                  </m:oMath>
                </a14:m>
                <a:r>
                  <a:rPr lang="en-GB" sz="1800" dirty="0"/>
                  <a:t> : </a:t>
                </a:r>
                <a:r>
                  <a:rPr lang="en-GB" sz="1800" b="1" dirty="0"/>
                  <a:t>probability</a:t>
                </a:r>
                <a:r>
                  <a:rPr lang="en-GB" sz="1800" dirty="0"/>
                  <a:t> of player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 </m:t>
                    </m:r>
                  </m:oMath>
                </a14:m>
                <a:r>
                  <a:rPr lang="en-GB" sz="1800" dirty="0"/>
                  <a:t>to choose the</a:t>
                </a:r>
                <a:r>
                  <a:rPr lang="en-US" sz="1800" dirty="0"/>
                  <a:t> </a:t>
                </a: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
                      <a:rPr lang="en-US" sz="1800" b="0" i="1" smtClean="0">
                        <a:latin typeface="Cambria Math" panose="02040503050406030204" pitchFamily="18" charset="0"/>
                      </a:rPr>
                      <m:t>𝑡h</m:t>
                    </m:r>
                  </m:oMath>
                </a14:m>
                <a:r>
                  <a:rPr lang="en-GB" sz="1800" dirty="0"/>
                  <a:t> pure strategy to play</a:t>
                </a:r>
              </a:p>
              <a:p>
                <a:pPr lvl="1" fontAlgn="base"/>
                <a:r>
                  <a:rPr lang="en-GB" sz="1800" b="1" dirty="0"/>
                  <a:t>Uniform</a:t>
                </a:r>
                <a:r>
                  <a:rPr lang="en-GB" sz="1800" dirty="0"/>
                  <a:t> distribution </a:t>
                </a:r>
              </a:p>
              <a:p>
                <a:pPr lvl="2"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p>
              <a:p>
                <a:pPr lvl="2" fontAlgn="base"/>
                <a:r>
                  <a:rPr lang="en-GB" sz="1600" dirty="0"/>
                  <a:t>unsupervised learning: no prior knowledge</a:t>
                </a:r>
                <a:endParaRPr lang="el-GR" sz="1600" dirty="0"/>
              </a:p>
              <a:p>
                <a:pPr marL="914400" lvl="2" indent="0" fontAlgn="base">
                  <a:buNone/>
                </a:pPr>
                <a:endParaRPr lang="en-GB" sz="500" dirty="0"/>
              </a:p>
              <a:p>
                <a:pPr lvl="1" fontAlgn="base"/>
                <a:r>
                  <a:rPr lang="en-GB" sz="1800" b="1" dirty="0"/>
                  <a:t>Geometric</a:t>
                </a:r>
                <a:r>
                  <a:rPr lang="en-GB" sz="1800" dirty="0"/>
                  <a:t> distribution</a:t>
                </a:r>
              </a:p>
              <a:p>
                <a:pPr lvl="2" fontAlgn="base"/>
                <a:r>
                  <a:rPr lang="en-GB" sz="1600" dirty="0"/>
                  <a:t>semi-supervised learning: exploits information from prior knowledge </a:t>
                </a:r>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buFont typeface="Wingdings" pitchFamily="2" charset="2"/>
                  <a:buChar char="ü"/>
                </a:pPr>
                <a:r>
                  <a:rPr lang="en-GB" sz="1400" dirty="0"/>
                  <a:t>higher probability on senses that have a high frequency</a:t>
                </a:r>
              </a:p>
              <a:p>
                <a:pPr marL="1371600" lvl="3" indent="0" fontAlgn="base">
                  <a:buNone/>
                </a:pPr>
                <a:endParaRPr lang="en-GB" sz="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spcAft>
                    <a:spcPts val="500"/>
                  </a:spcAft>
                  <a:buFont typeface="Wingdings" pitchFamily="2" charset="2"/>
                  <a:buChar char="ü"/>
                </a:pPr>
                <a:r>
                  <a:rPr lang="en-GB" sz="1400" dirty="0"/>
                  <a:t> equal probability to the senses belonging to a determined cluster</a:t>
                </a:r>
                <a:endParaRPr lang="en-GB" sz="1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a:latin typeface="Cambria Math" panose="02040503050406030204" pitchFamily="18" charset="0"/>
                              </a:rPr>
                              <m:t>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874293"/>
                <a:ext cx="10515600" cy="4682977"/>
              </a:xfrm>
              <a:blipFill>
                <a:blip r:embed="rId4"/>
                <a:stretch>
                  <a:fillRect l="-603" t="-5676" b="-24054"/>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dirty="0"/>
                  <a:t>Sense similarity matrix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1"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 payoff 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dirty="0"/>
                  <a:t>similarity</a:t>
                </a:r>
              </a:p>
              <a:p>
                <a:pPr lvl="1" fontAlgn="base"/>
                <a:r>
                  <a:rPr lang="en-GB" sz="1600" dirty="0"/>
                  <a:t>Relations of likeness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content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647278" y="965935"/>
                <a:ext cx="7858340" cy="5282956"/>
              </a:xfrm>
            </p:spPr>
            <p:txBody>
              <a:bodyPr>
                <a:noAutofit/>
              </a:bodyPr>
              <a:lstStyle/>
              <a:p>
                <a:pPr fontAlgn="base"/>
                <a:r>
                  <a:rPr lang="en-GB" sz="1800" dirty="0"/>
                  <a:t>Semantic relatedness</a:t>
                </a:r>
              </a:p>
              <a:p>
                <a:pPr fontAlgn="base"/>
                <a:endParaRPr lang="en-GB" sz="1800" dirty="0"/>
              </a:p>
              <a:p>
                <a:pPr lvl="1" fontAlgn="base"/>
                <a:r>
                  <a:rPr lang="en-GB" sz="1600" dirty="0"/>
                  <a:t>Similarity among the definitions of two concepts </a:t>
                </a:r>
              </a:p>
              <a:p>
                <a:pPr lvl="1" fontAlgn="base"/>
                <a:r>
                  <a:rPr lang="en-GB" sz="1600" dirty="0"/>
                  <a:t>Wider range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dirty="0"/>
                  <a:t>Co-occurrence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2</m:t>
                        </m:r>
                        <m:r>
                          <a:rPr lang="en-US" sz="1600" b="0" i="1" smtClean="0">
                            <a:latin typeface="Cambria Math" panose="02040503050406030204" pitchFamily="18" charset="0"/>
                          </a:rPr>
                          <m:t>𝑖</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𝑛𝑖</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dirty="0"/>
                  <a:t>Cosine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𝑗𝑖</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variations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647278" y="965935"/>
                <a:ext cx="7858340" cy="5282956"/>
              </a:xfrm>
              <a:blipFill>
                <a:blip r:embed="rId3"/>
                <a:stretch>
                  <a:fillRect l="-485" t="-957"/>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1233982" y="2379346"/>
                <a:ext cx="9724031" cy="3683358"/>
              </a:xfrm>
            </p:spPr>
            <p:txBody>
              <a:bodyPr anchor="ctr">
                <a:normAutofit lnSpcReduction="10000"/>
              </a:bodyPr>
              <a:lstStyle/>
              <a:p>
                <a:r>
                  <a:rPr lang="en-US" sz="2000" dirty="0">
                    <a:latin typeface="Arial" panose="020B0604020202020204" pitchFamily="34" charset="0"/>
                    <a:cs typeface="Arial" panose="020B0604020202020204" pitchFamily="34" charset="0"/>
                  </a:rPr>
                  <a:t>Two data sets to evaluate our algorithm in different scenarios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r>
                  <a:rPr lang="en-US" sz="2000" dirty="0">
                    <a:latin typeface="Arial" panose="020B0604020202020204" pitchFamily="34" charset="0"/>
                    <a:cs typeface="Arial" panose="020B0604020202020204" pitchFamily="34" charset="0"/>
                  </a:rPr>
                  <a:t>50 different data sets</a:t>
                </a:r>
                <a:r>
                  <a:rPr lang="en-US" sz="2000" dirty="0">
                    <a:latin typeface="Arial" panose="020B0604020202020204" pitchFamily="34" charset="0"/>
                    <a:cs typeface="Arial" panose="020B0604020202020204" pitchFamily="34" charset="0"/>
                    <a:sym typeface="Wingdings" panose="05000000000000000000" pitchFamily="2" charset="2"/>
                  </a:rPr>
                  <a:t> to</a:t>
                </a:r>
                <a:r>
                  <a:rPr lang="en-US" sz="2000" dirty="0">
                    <a:latin typeface="Arial" panose="020B0604020202020204" pitchFamily="34" charset="0"/>
                    <a:cs typeface="Arial" panose="020B0604020202020204" pitchFamily="34" charset="0"/>
                  </a:rPr>
                  <a:t> simulate a situation in which the system must work on texts of different sizes and on different domains</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parameters that will be tuned</a:t>
                </a:r>
              </a:p>
              <a:p>
                <a:pPr lvl="1" fontAlgn="base"/>
                <a:r>
                  <a:rPr lang="en-US" sz="20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-gram graph to increase the weights of near words (proximity)</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oMath>
                </a14:m>
                <a:r>
                  <a:rPr lang="en-US" sz="2000" dirty="0">
                    <a:latin typeface="Arial" panose="020B0604020202020204" pitchFamily="34" charset="0"/>
                    <a:cs typeface="Arial" panose="020B0604020202020204" pitchFamily="34" charset="0"/>
                  </a:rPr>
                  <a:t> of the geometric distribution used by their semi-supervised system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391" t="-4467" r="-13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1233982" y="2379346"/>
                <a:ext cx="9724031" cy="3683358"/>
              </a:xfrm>
            </p:spPr>
            <p:txBody>
              <a:bodyPr anchor="ctr">
                <a:normAutofit fontScale="92500" lnSpcReduction="10000"/>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Measures </a:t>
                </a:r>
              </a:p>
              <a:p>
                <a:pPr lvl="1"/>
                <a:r>
                  <a:rPr lang="en-US" sz="1900" dirty="0">
                    <a:latin typeface="Arial" panose="020B0604020202020204" pitchFamily="34" charset="0"/>
                    <a:cs typeface="Arial" panose="020B0604020202020204" pitchFamily="34" charset="0"/>
                  </a:rPr>
                  <a:t>The relatedness measures perform significantly better than the semantic similarity measures</a:t>
                </a:r>
              </a:p>
              <a:p>
                <a:pPr lvl="1"/>
                <a:r>
                  <a:rPr lang="en-US" sz="1900" dirty="0">
                    <a:latin typeface="Arial" panose="020B0604020202020204" pitchFamily="34" charset="0"/>
                    <a:cs typeface="Arial" panose="020B0604020202020204" pitchFamily="34" charset="0"/>
                  </a:rPr>
                  <a:t>Particularly suitable measures for the algorithm</a:t>
                </a:r>
              </a:p>
              <a:p>
                <a:pPr lvl="2"/>
                <a:r>
                  <a:rPr lang="en-US" sz="1700" dirty="0">
                    <a:latin typeface="Arial" panose="020B0604020202020204" pitchFamily="34" charset="0"/>
                    <a:cs typeface="Arial" panose="020B0604020202020204" pitchFamily="34" charset="0"/>
                  </a:rPr>
                  <a:t>Modified Dice coefficient ( </a:t>
                </a:r>
                <a:r>
                  <a:rPr lang="en-US" sz="1700" dirty="0" err="1">
                    <a:latin typeface="Arial" panose="020B0604020202020204" pitchFamily="34" charset="0"/>
                    <a:cs typeface="Arial" panose="020B0604020202020204" pitchFamily="34" charset="0"/>
                  </a:rPr>
                  <a:t>mdice</a:t>
                </a:r>
                <a:r>
                  <a:rPr lang="en-US" sz="17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Term Frequency – Inverse Document Frequency ( </a:t>
                </a:r>
                <a:r>
                  <a:rPr lang="en-US" sz="1700" dirty="0" err="1">
                    <a:latin typeface="Arial" panose="020B0604020202020204" pitchFamily="34" charset="0"/>
                    <a:cs typeface="Arial" panose="020B0604020202020204" pitchFamily="34" charset="0"/>
                  </a:rPr>
                  <a:t>Tf-idf</a:t>
                </a:r>
                <a:r>
                  <a:rPr lang="en-US" sz="17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 gram Graph</a:t>
                </a:r>
              </a:p>
              <a:p>
                <a:pPr lvl="1"/>
                <a:r>
                  <a:rPr lang="en-US" sz="19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2000" i="1">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 = 5 (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r>
                      <a:rPr lang="en-US" sz="1900" b="0" i="1" smtClean="0">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nearest </a:t>
                </a:r>
                <a:r>
                  <a:rPr lang="en-US" sz="1900" dirty="0" err="1">
                    <a:latin typeface="Arial" panose="020B0604020202020204" pitchFamily="34" charset="0"/>
                    <a:cs typeface="Arial" panose="020B0604020202020204" pitchFamily="34" charset="0"/>
                  </a:rPr>
                  <a:t>neighbours</a:t>
                </a:r>
                <a:r>
                  <a:rPr lang="en-US" sz="19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Geometric Distribution:</a:t>
                </a:r>
              </a:p>
              <a:p>
                <a:pPr lvl="1"/>
                <a:r>
                  <a:rPr lang="en-US" sz="1900" dirty="0">
                    <a:latin typeface="Arial" panose="020B0604020202020204" pitchFamily="34" charset="0"/>
                    <a:cs typeface="Arial" panose="020B0604020202020204" pitchFamily="34" charset="0"/>
                  </a:rPr>
                  <a:t>Best results obtained with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r>
                      <a:rPr lang="en-US" sz="1900" b="0" i="1" smtClean="0">
                        <a:latin typeface="Cambria Math" panose="02040503050406030204" pitchFamily="18" charset="0"/>
                        <a:cs typeface="Arial" panose="020B0604020202020204" pitchFamily="34" charset="0"/>
                      </a:rPr>
                      <m:t>=0.4</m:t>
                    </m:r>
                  </m:oMath>
                </a14:m>
                <a:r>
                  <a:rPr lang="en-US" sz="1900"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26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228697"/>
                <a:ext cx="7450283" cy="4400601"/>
              </a:xfrm>
            </p:spPr>
            <p:txBody>
              <a:bodyPr anchor="t">
                <a:noAutofit/>
              </a:bodyPr>
              <a:lstStyle/>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Results are provided as </a:t>
                </a:r>
                <a:r>
                  <a:rPr lang="en-GB" sz="1600" dirty="0"/>
                  <a:t>balanced F-score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rPr>
                  <a:t>: determines the weighted harmonic mean of precision and recall</a:t>
                </a:r>
              </a:p>
              <a:p>
                <a:pPr lvl="1">
                  <a:lnSpc>
                    <a:spcPct val="100000"/>
                  </a:lnSpc>
                </a:pPr>
                <a14:m>
                  <m:oMath xmlns:m="http://schemas.openxmlformats.org/officeDocument/2006/math">
                    <m:sSub>
                      <m:sSubPr>
                        <m:ctrlPr>
                          <a:rPr lang="en-US" sz="1600" b="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𝐹</m:t>
                        </m:r>
                      </m:e>
                      <m:sub>
                        <m:r>
                          <a:rPr lang="en-US" sz="1600" b="0" i="1">
                            <a:latin typeface="Cambria Math" panose="02040503050406030204" pitchFamily="18" charset="0"/>
                            <a:cs typeface="Arial" panose="020B0604020202020204" pitchFamily="34" charset="0"/>
                          </a:rPr>
                          <m:t>1</m:t>
                        </m:r>
                      </m:sub>
                    </m:sSub>
                    <m:r>
                      <a:rPr lang="en-US" sz="1600" b="0" i="1">
                        <a:latin typeface="Cambria Math" panose="02040503050406030204" pitchFamily="18" charset="0"/>
                        <a:cs typeface="Arial" panose="020B0604020202020204" pitchFamily="34" charset="0"/>
                      </a:rPr>
                      <m:t>=2 ∙ </m:t>
                    </m:r>
                    <m:f>
                      <m:fPr>
                        <m:ctrlPr>
                          <a:rPr lang="en-US" sz="1600" b="0" i="1">
                            <a:latin typeface="Cambria Math" panose="02040503050406030204" pitchFamily="18" charset="0"/>
                            <a:cs typeface="Arial" panose="020B0604020202020204" pitchFamily="34" charset="0"/>
                          </a:rPr>
                        </m:ctrlPr>
                      </m:fPr>
                      <m:num>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cs typeface="Arial" panose="020B0604020202020204" pitchFamily="34" charset="0"/>
                          </a:rPr>
                          <m:t>𝑟𝑒𝑐𝑎𝑙𝑙</m:t>
                        </m:r>
                      </m:den>
                    </m:f>
                    <m:r>
                      <a:rPr lang="en-US" sz="1600" b="0" i="1">
                        <a:latin typeface="Cambria Math" panose="02040503050406030204" pitchFamily="18" charset="0"/>
                        <a:cs typeface="Arial" panose="020B0604020202020204" pitchFamily="34" charset="0"/>
                      </a:rPr>
                      <m:t> </m:t>
                    </m:r>
                    <m:r>
                      <a:rPr lang="en-US" sz="16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600" dirty="0">
                    <a:latin typeface="Arial" panose="020B0604020202020204" pitchFamily="34" charset="0"/>
                    <a:cs typeface="Arial" panose="020B0604020202020204" pitchFamily="34" charset="0"/>
                  </a:rPr>
                  <a:t>  ( % )  </a:t>
                </a:r>
              </a:p>
              <a:p>
                <a:pPr lvl="1">
                  <a:lnSpc>
                    <a:spcPct val="100000"/>
                  </a:lnSpc>
                </a:pPr>
                <a:endParaRPr lang="en-US" sz="1600" dirty="0">
                  <a:latin typeface="Arial" panose="020B0604020202020204" pitchFamily="34" charset="0"/>
                  <a:cs typeface="Arial" panose="020B0604020202020204" pitchFamily="34" charset="0"/>
                </a:endParaRPr>
              </a:p>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Evaluation based on</a:t>
                </a:r>
              </a:p>
              <a:p>
                <a:pPr lvl="1">
                  <a:lnSpc>
                    <a:spcPct val="100000"/>
                  </a:lnSpc>
                </a:pPr>
                <a:r>
                  <a:rPr lang="en-US" sz="1400" dirty="0">
                    <a:latin typeface="Arial" panose="020B0604020202020204" pitchFamily="34" charset="0"/>
                    <a:cs typeface="Arial" panose="020B0604020202020204" pitchFamily="34" charset="0"/>
                    <a:sym typeface="Wingdings" panose="05000000000000000000" pitchFamily="2" charset="2"/>
                  </a:rPr>
                  <a:t>Experiments with WordNet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lvl="2">
                  <a:lnSpc>
                    <a:spcPct val="100000"/>
                  </a:lnSpc>
                  <a:buFont typeface="Wingdings" panose="05000000000000000000" pitchFamily="2" charset="2"/>
                  <a:buChar char="Ø"/>
                </a:pPr>
                <a:endParaRPr lang="en-US" sz="1400" dirty="0">
                  <a:latin typeface="Arial" panose="020B0604020202020204" pitchFamily="34" charset="0"/>
                  <a:cs typeface="Arial" panose="020B0604020202020204" pitchFamily="34" charset="0"/>
                </a:endParaRPr>
              </a:p>
              <a:p>
                <a:pPr lvl="1">
                  <a:lnSpc>
                    <a:spcPct val="100000"/>
                  </a:lnSpc>
                </a:pPr>
                <a:r>
                  <a:rPr lang="en-US" sz="1400" dirty="0">
                    <a:latin typeface="Arial" panose="020B0604020202020204" pitchFamily="34" charset="0"/>
                    <a:cs typeface="Arial" panose="020B0604020202020204" pitchFamily="34" charset="0"/>
                  </a:rPr>
                  <a:t>Experiments with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6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228697"/>
                <a:ext cx="7450283" cy="4400601"/>
              </a:xfrm>
              <a:blipFill>
                <a:blip r:embed="rId5"/>
                <a:stretch>
                  <a:fillRect l="-341" t="-287" b="-1724"/>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2373249456"/>
              </p:ext>
            </p:extLst>
          </p:nvPr>
        </p:nvGraphicFramePr>
        <p:xfrm>
          <a:off x="719345" y="2041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2">
            <a:alphaModFix amt="7000"/>
            <a:extLst>
              <a:ext uri="{BEBA8EAE-BF5A-486C-A8C5-ECC9F3942E4B}">
                <a14:imgProps xmlns:a14="http://schemas.microsoft.com/office/drawing/2010/main">
                  <a14:imgLayer r:embed="rId3">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4"/>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5"/>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6"/>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158290"/>
            <a:ext cx="7946524"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r>
                      <a:rPr lang="en-US" sz="1400" b="0" i="0" smtClean="0">
                        <a:solidFill>
                          <a:srgbClr val="000000"/>
                        </a:solidFill>
                        <a:latin typeface="Cambria Math" panose="02040503050406030204" pitchFamily="18" charset="0"/>
                      </a:rPr>
                      <m:t>)</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dirty="0">
                    <a:solidFill>
                      <a:srgbClr val="000000"/>
                    </a:solidFill>
                  </a:rPr>
                  <a:t>Word </a:t>
                </a:r>
                <a:r>
                  <a:rPr lang="en-GB" sz="1600" b="1" dirty="0">
                    <a:solidFill>
                      <a:srgbClr val="000000"/>
                    </a:solidFill>
                  </a:rPr>
                  <a:t>similarity matrix </a:t>
                </a:r>
                <a14:m>
                  <m:oMath xmlns:m="http://schemas.openxmlformats.org/officeDocument/2006/math">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𝑾</m:t>
                        </m:r>
                      </m:e>
                      <m:sub>
                        <m:r>
                          <a:rPr lang="en-US" sz="1600" b="1" i="1">
                            <a:solidFill>
                              <a:srgbClr val="000000"/>
                            </a:solidFill>
                            <a:latin typeface="Cambria Math" panose="02040503050406030204" pitchFamily="18" charset="0"/>
                          </a:rPr>
                          <m:t>𝑵𝒙𝑵</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measure</a:t>
                </a:r>
                <a:r>
                  <a:rPr lang="en-GB" sz="1600" dirty="0">
                    <a:solidFill>
                      <a:srgbClr val="000000"/>
                    </a:solidFill>
                  </a:rPr>
                  <a:t>: strength of co-occurrence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correlated words</a:t>
                </a:r>
              </a:p>
              <a:p>
                <a:pPr lvl="1" fontAlgn="base"/>
                <a:r>
                  <a:rPr lang="en-GB" sz="1600" dirty="0">
                    <a:solidFill>
                      <a:srgbClr val="000000"/>
                    </a:solidFill>
                  </a:rPr>
                  <a:t>8 association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𝑛</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071465"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a:t>
                </a:r>
              </a:p>
            </p:txBody>
          </p:sp>
        </mc:Choice>
        <mc:Fallback>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071465"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4244</TotalTime>
  <Words>4381</Words>
  <Application>Microsoft Macintosh PowerPoint</Application>
  <PresentationFormat>Widescreen</PresentationFormat>
  <Paragraphs>429</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428</cp:revision>
  <dcterms:created xsi:type="dcterms:W3CDTF">2021-02-03T20:20:42Z</dcterms:created>
  <dcterms:modified xsi:type="dcterms:W3CDTF">2021-02-07T14:09:53Z</dcterms:modified>
</cp:coreProperties>
</file>